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9" r:id="rId12"/>
    <p:sldId id="265" r:id="rId13"/>
    <p:sldId id="268" r:id="rId14"/>
    <p:sldId id="270" r:id="rId15"/>
    <p:sldId id="271" r:id="rId16"/>
    <p:sldId id="273" r:id="rId17"/>
    <p:sldId id="272" r:id="rId18"/>
    <p:sldId id="274" r:id="rId19"/>
    <p:sldId id="275" r:id="rId20"/>
    <p:sldId id="276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4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908721"/>
            <a:ext cx="7772400" cy="1728191"/>
          </a:xfrm>
        </p:spPr>
        <p:txBody>
          <a:bodyPr>
            <a:normAutofit/>
          </a:bodyPr>
          <a:lstStyle/>
          <a:p>
            <a:r>
              <a:rPr lang="ru-RU" sz="1800" dirty="0">
                <a:latin typeface="Arial" pitchFamily="34" charset="0"/>
                <a:cs typeface="Arial" pitchFamily="34" charset="0"/>
              </a:rPr>
              <a:t>МБОУ «</a:t>
            </a:r>
            <a:r>
              <a:rPr lang="ru-RU" sz="1800" dirty="0" err="1">
                <a:latin typeface="Arial" pitchFamily="34" charset="0"/>
                <a:cs typeface="Arial" pitchFamily="34" charset="0"/>
              </a:rPr>
              <a:t>Каракашлинская</a:t>
            </a:r>
            <a:r>
              <a:rPr lang="ru-RU" sz="1800" dirty="0">
                <a:latin typeface="Arial" pitchFamily="34" charset="0"/>
                <a:cs typeface="Arial" pitchFamily="34" charset="0"/>
              </a:rPr>
              <a:t> основная общеобразовательная школа»</a:t>
            </a:r>
            <a:br>
              <a:rPr lang="ru-RU" sz="1800" dirty="0">
                <a:latin typeface="Arial" pitchFamily="34" charset="0"/>
                <a:cs typeface="Arial" pitchFamily="34" charset="0"/>
              </a:rPr>
            </a:br>
            <a:r>
              <a:rPr lang="ru-RU" sz="1800" dirty="0" err="1">
                <a:latin typeface="Arial" pitchFamily="34" charset="0"/>
                <a:cs typeface="Arial" pitchFamily="34" charset="0"/>
              </a:rPr>
              <a:t>Ютазинского</a:t>
            </a:r>
            <a:r>
              <a:rPr lang="ru-RU" sz="1800" dirty="0">
                <a:latin typeface="Arial" pitchFamily="34" charset="0"/>
                <a:cs typeface="Arial" pitchFamily="34" charset="0"/>
              </a:rPr>
              <a:t> муниципального района Республики Татарстан</a:t>
            </a:r>
            <a:endParaRPr lang="ru-RU" sz="1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564904"/>
            <a:ext cx="6400800" cy="3073896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Отряд волонтёров </a:t>
            </a:r>
          </a:p>
          <a:p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«Тимуровское агентство предлагает»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r"/>
            <a:endParaRPr lang="ru-RU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r"/>
            <a:r>
              <a:rPr lang="ru-RU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Подготовили обучающиеся 6 класса</a:t>
            </a:r>
          </a:p>
          <a:p>
            <a:pPr algn="r"/>
            <a:r>
              <a:rPr lang="ru-RU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Руководитель: </a:t>
            </a:r>
            <a:r>
              <a:rPr lang="ru-RU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Карамова</a:t>
            </a:r>
            <a:r>
              <a:rPr lang="ru-RU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1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Г.М.</a:t>
            </a:r>
          </a:p>
          <a:p>
            <a:r>
              <a:rPr lang="ru-RU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2020-2021 учебный год </a:t>
            </a:r>
            <a:endParaRPr lang="ru-RU" sz="21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733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Декабрь</a:t>
            </a:r>
            <a:endParaRPr lang="ru-RU" dirty="0"/>
          </a:p>
        </p:txBody>
      </p:sp>
      <p:pic>
        <p:nvPicPr>
          <p:cNvPr id="4" name="Рисунок 3" descr="G:\6 класс елка фото\IMG_20201225_15525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412776"/>
            <a:ext cx="3160395" cy="23431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G:\6 класс елка фото\IMG_20201226_073617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4490" y="1392698"/>
            <a:ext cx="3067814" cy="21831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G:\6 класс елка фото\IMG_20201226_08485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256" y="4005064"/>
            <a:ext cx="2914650" cy="21602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4638726" y="4381079"/>
            <a:ext cx="3831818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dirty="0" smtClean="0"/>
              <a:t>Новый год. Подготовка и участие </a:t>
            </a:r>
          </a:p>
        </p:txBody>
      </p:sp>
    </p:spTree>
    <p:extLst>
      <p:ext uri="{BB962C8B-B14F-4D97-AF65-F5344CB8AC3E}">
        <p14:creationId xmlns:p14="http://schemas.microsoft.com/office/powerpoint/2010/main" val="1819272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Декабрь</a:t>
            </a:r>
            <a:endParaRPr lang="ru-RU" dirty="0"/>
          </a:p>
        </p:txBody>
      </p:sp>
      <p:pic>
        <p:nvPicPr>
          <p:cNvPr id="3" name="Рисунок 2" descr="C:\Users\Пользователь\YandexDisk\Скриншоты\2021-05-26_23-07-51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268760"/>
            <a:ext cx="3214464" cy="42484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2195736" y="5661248"/>
            <a:ext cx="431836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dirty="0" smtClean="0"/>
              <a:t>Участие в IV Всероссийском конкурсе </a:t>
            </a:r>
          </a:p>
          <a:p>
            <a:pPr algn="ctr"/>
            <a:r>
              <a:rPr lang="ru-RU" sz="2000" dirty="0" smtClean="0"/>
              <a:t>«</a:t>
            </a:r>
            <a:r>
              <a:rPr lang="ru-RU" sz="2000" dirty="0"/>
              <a:t>Надежды России</a:t>
            </a:r>
            <a:r>
              <a:rPr lang="ru-RU" sz="2000" dirty="0" smtClean="0"/>
              <a:t>»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070936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Я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нварь </a:t>
            </a:r>
            <a:endParaRPr lang="ru-RU" dirty="0"/>
          </a:p>
        </p:txBody>
      </p:sp>
      <p:pic>
        <p:nvPicPr>
          <p:cNvPr id="3" name="Рисунок 2" descr="G:\2020-2021\6 класс\отряд волонтеров\тимуровская работа фото\IMG_20201224_132109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2338" y="1628800"/>
            <a:ext cx="5040560" cy="29923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2938181" y="5190138"/>
            <a:ext cx="3280642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dirty="0" smtClean="0"/>
              <a:t>Оказание шефской помощи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98259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Февраль </a:t>
            </a:r>
            <a:endParaRPr lang="ru-RU" dirty="0"/>
          </a:p>
        </p:txBody>
      </p:sp>
      <p:pic>
        <p:nvPicPr>
          <p:cNvPr id="4" name="Рисунок 3" descr="C:\Users\Пользователь\AppData\Local\Microsoft\Windows\Temporary Internet Files\Content.Word\IMG_20210216_23280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340768"/>
            <a:ext cx="2880320" cy="2088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755576" y="3495765"/>
            <a:ext cx="396044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/>
              <a:t>Участие в муниципальном конкурсе тактильной </a:t>
            </a:r>
            <a:r>
              <a:rPr lang="ru-RU" sz="2000" dirty="0"/>
              <a:t>рукодельной книги для детей «Тепло сердец-тепло ладошек»</a:t>
            </a:r>
          </a:p>
        </p:txBody>
      </p:sp>
      <p:pic>
        <p:nvPicPr>
          <p:cNvPr id="8" name="Рисунок 7" descr="G:\6 класс фото\IMG_20201203_07492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628931"/>
            <a:ext cx="2621280" cy="19431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4893262" y="3803540"/>
            <a:ext cx="2961260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dirty="0" smtClean="0"/>
              <a:t>Участие в мероприятиях, </a:t>
            </a:r>
          </a:p>
          <a:p>
            <a:pPr algn="ctr"/>
            <a:r>
              <a:rPr lang="ru-RU" sz="2000" dirty="0" smtClean="0"/>
              <a:t>проведённых в рамках </a:t>
            </a:r>
          </a:p>
          <a:p>
            <a:pPr algn="ctr"/>
            <a:r>
              <a:rPr lang="ru-RU" sz="2000" dirty="0" smtClean="0"/>
              <a:t>месячника Патриотизма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039688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Март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91780" y="5157192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dirty="0" smtClean="0"/>
              <a:t>Участие в конкурсе </a:t>
            </a:r>
            <a:r>
              <a:rPr lang="ru-RU" sz="2000" dirty="0"/>
              <a:t>на лучший сценарий «Добрые дела в школе»</a:t>
            </a:r>
          </a:p>
        </p:txBody>
      </p:sp>
      <p:pic>
        <p:nvPicPr>
          <p:cNvPr id="5" name="Рисунок 4" descr="C:\Users\Пользователь\YandexDisk\Скриншоты\2021-05-26_23-19-04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268760"/>
            <a:ext cx="2376264" cy="3672408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6" name="Рисунок 5" descr="C:\Users\Windows-7\AppData\Local\Microsoft\Windows\Temporary Internet Files\Content.Word\IMG_20210527_07504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412776"/>
            <a:ext cx="2520280" cy="3312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59549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Апрель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622727" y="4653136"/>
            <a:ext cx="417441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dirty="0" smtClean="0"/>
              <a:t>Участие в муниципальном конкурсе </a:t>
            </a:r>
          </a:p>
          <a:p>
            <a:pPr algn="ctr"/>
            <a:r>
              <a:rPr lang="ru-RU" sz="2000" dirty="0" smtClean="0"/>
              <a:t>«</a:t>
            </a:r>
            <a:r>
              <a:rPr lang="ru-RU" sz="2000" dirty="0"/>
              <a:t>Добрые уроки»</a:t>
            </a:r>
          </a:p>
        </p:txBody>
      </p:sp>
      <p:pic>
        <p:nvPicPr>
          <p:cNvPr id="4" name="Рисунок 3" descr="C:\Users\Пользователь\Desktop\Screenshot_20210503-215332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916831"/>
            <a:ext cx="3600400" cy="1999281"/>
          </a:xfrm>
          <a:prstGeom prst="rect">
            <a:avLst/>
          </a:prstGeom>
          <a:noFill/>
          <a:ln>
            <a:noFill/>
          </a:ln>
        </p:spPr>
      </p:pic>
      <p:pic>
        <p:nvPicPr>
          <p:cNvPr id="9218" name="Picture 2" descr="C:\Users\Пользователь\Desktop\Screenshot_20210503-21532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0271" y="1946376"/>
            <a:ext cx="3619624" cy="1969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1255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Апрель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5805264"/>
            <a:ext cx="785291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dirty="0" smtClean="0"/>
              <a:t>Участие в мероприятиях, посвящённых 30-летию </a:t>
            </a:r>
            <a:r>
              <a:rPr lang="ru-RU" sz="2000" dirty="0" err="1" smtClean="0"/>
              <a:t>Ютазинского</a:t>
            </a:r>
            <a:r>
              <a:rPr lang="ru-RU" sz="2000" dirty="0" smtClean="0"/>
              <a:t> района</a:t>
            </a:r>
            <a:endParaRPr lang="ru-RU" sz="2000" dirty="0"/>
          </a:p>
        </p:txBody>
      </p:sp>
      <p:pic>
        <p:nvPicPr>
          <p:cNvPr id="5" name="Рисунок 4" descr="C:\Users\Пользователь\AppData\Local\Microsoft\Windows\Temporary Internet Files\Content.Word\IMG_20210427_121945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412776"/>
            <a:ext cx="3024336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4" name="Picture 2" descr="C:\Users\Пользователь\Desktop\Screenshot_20210526-23284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556792"/>
            <a:ext cx="3014104" cy="30315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C:\Users\Windows-7\AppData\Local\Microsoft\Windows\Temporary Internet Files\Content.Word\IMG-20210519-WA0013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024097"/>
            <a:ext cx="2016224" cy="17281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66819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Апрель  </a:t>
            </a:r>
            <a:endParaRPr lang="ru-RU" dirty="0"/>
          </a:p>
        </p:txBody>
      </p:sp>
      <p:pic>
        <p:nvPicPr>
          <p:cNvPr id="3" name="Рисунок 2" descr="C:\Users\Пользователь\AppData\Local\Microsoft\Windows\Temporary Internet Files\Content.Word\IMG_20210520_092807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567871"/>
            <a:ext cx="3060566" cy="222116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4211960" y="4365104"/>
            <a:ext cx="3978205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dirty="0" smtClean="0"/>
              <a:t>Участие в мероприятиях, </a:t>
            </a:r>
          </a:p>
          <a:p>
            <a:pPr algn="ctr"/>
            <a:r>
              <a:rPr lang="ru-RU" sz="2000" dirty="0" smtClean="0"/>
              <a:t>посвящённых Году родных языков </a:t>
            </a:r>
          </a:p>
          <a:p>
            <a:pPr algn="ctr"/>
            <a:r>
              <a:rPr lang="ru-RU" sz="2000" dirty="0" smtClean="0"/>
              <a:t>и народного единства</a:t>
            </a:r>
            <a:endParaRPr lang="ru-RU" sz="2000" dirty="0"/>
          </a:p>
        </p:txBody>
      </p:sp>
      <p:pic>
        <p:nvPicPr>
          <p:cNvPr id="5" name="Рисунок 4" descr="C:\Users\Пользователь\AppData\Local\Microsoft\Windows\Temporary Internet Files\Content.Word\IMG_20210426_131049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985271"/>
            <a:ext cx="3237056" cy="2223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Пользователь\AppData\Local\Microsoft\Windows\Temporary Internet Files\Content.Word\IMG_20210426_130928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3798" y="1588268"/>
            <a:ext cx="2173213" cy="26136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53708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Май </a:t>
            </a:r>
            <a:endParaRPr lang="ru-RU" dirty="0"/>
          </a:p>
        </p:txBody>
      </p:sp>
      <p:pic>
        <p:nvPicPr>
          <p:cNvPr id="3" name="Рисунок 2" descr="C:\Users\Пользователь\AppData\Local\Microsoft\Windows\Temporary Internet Files\Content.Word\IMG_20210508_105915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196752"/>
            <a:ext cx="3269332" cy="23155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C:\Users\Пользователь\AppData\Local\Microsoft\Windows\Temporary Internet Files\Content.Word\IMG_20210508_09135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8815" y="1268760"/>
            <a:ext cx="2952328" cy="21714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4096916" y="4783169"/>
            <a:ext cx="402736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/>
              <a:t>Участие в мероприятиях, посвящённых Дню Победы</a:t>
            </a:r>
            <a:endParaRPr lang="ru-RU" sz="2000" dirty="0"/>
          </a:p>
        </p:txBody>
      </p:sp>
      <p:pic>
        <p:nvPicPr>
          <p:cNvPr id="7" name="Рисунок 6" descr="C:\Users\Windows-7\AppData\Local\Microsoft\Windows\Temporary Internet Files\Content.Word\IMG-20210505-WA0005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680" y="3933056"/>
            <a:ext cx="3103236" cy="17264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34974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Задачи на 2021-2022 учебный 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год: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buFontTx/>
              <a:buChar char="-"/>
            </a:pPr>
            <a:r>
              <a:rPr lang="ru-RU" dirty="0" smtClean="0"/>
              <a:t>формирование </a:t>
            </a:r>
            <a:r>
              <a:rPr lang="ru-RU" dirty="0"/>
              <a:t>сплоченного </a:t>
            </a:r>
            <a:r>
              <a:rPr lang="ru-RU" dirty="0" smtClean="0"/>
              <a:t>коллектива волонтеров;</a:t>
            </a:r>
          </a:p>
          <a:p>
            <a:pPr algn="just">
              <a:buFontTx/>
              <a:buChar char="-"/>
            </a:pPr>
            <a:r>
              <a:rPr lang="ru-RU" dirty="0"/>
              <a:t>в</a:t>
            </a:r>
            <a:r>
              <a:rPr lang="ru-RU" dirty="0" smtClean="0"/>
              <a:t>озрождение </a:t>
            </a:r>
            <a:r>
              <a:rPr lang="ru-RU" dirty="0"/>
              <a:t>идеи шефства как средства продвижения волонтерского </a:t>
            </a:r>
            <a:r>
              <a:rPr lang="ru-RU" dirty="0" smtClean="0"/>
              <a:t>движения;</a:t>
            </a:r>
          </a:p>
          <a:p>
            <a:pPr algn="just">
              <a:buFontTx/>
              <a:buChar char="-"/>
            </a:pPr>
            <a:r>
              <a:rPr lang="ru-RU" dirty="0"/>
              <a:t>с</a:t>
            </a:r>
            <a:r>
              <a:rPr lang="ru-RU" dirty="0" smtClean="0"/>
              <a:t>оздание </a:t>
            </a:r>
            <a:r>
              <a:rPr lang="ru-RU" dirty="0"/>
              <a:t>условий, позволяющих обучающимися своими силами </a:t>
            </a:r>
            <a:r>
              <a:rPr lang="ru-RU" dirty="0" smtClean="0"/>
              <a:t>вести пропагандистскую </a:t>
            </a:r>
            <a:r>
              <a:rPr lang="ru-RU" dirty="0"/>
              <a:t>работу, направленную на негативное отношение к </a:t>
            </a:r>
            <a:r>
              <a:rPr lang="ru-RU" dirty="0" smtClean="0"/>
              <a:t>потреблению алкоголя</a:t>
            </a:r>
            <a:r>
              <a:rPr lang="ru-RU" dirty="0"/>
              <a:t>, </a:t>
            </a:r>
            <a:r>
              <a:rPr lang="ru-RU" dirty="0" err="1"/>
              <a:t>табакокурения</a:t>
            </a:r>
            <a:r>
              <a:rPr lang="ru-RU" dirty="0"/>
              <a:t>, употребления ПАВ в подростковой </a:t>
            </a:r>
            <a:r>
              <a:rPr lang="ru-RU" dirty="0" smtClean="0"/>
              <a:t>среде;</a:t>
            </a:r>
          </a:p>
          <a:p>
            <a:pPr algn="just">
              <a:buFontTx/>
              <a:buChar char="-"/>
            </a:pPr>
            <a:r>
              <a:rPr lang="ru-RU" dirty="0"/>
              <a:t>п</a:t>
            </a:r>
            <a:r>
              <a:rPr lang="ru-RU" dirty="0" smtClean="0"/>
              <a:t>ривлечение </a:t>
            </a:r>
            <a:r>
              <a:rPr lang="ru-RU" dirty="0"/>
              <a:t>сверстников к </a:t>
            </a:r>
            <a:r>
              <a:rPr lang="ru-RU" dirty="0" smtClean="0"/>
              <a:t>мероприятиям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5882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52128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Отряд «Тимуровское агентство предлагает» </a:t>
            </a:r>
            <a:b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Наш </a:t>
            </a: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девиз:« Чтобы верить в добро, надо начать делать его!» </a:t>
            </a:r>
          </a:p>
        </p:txBody>
      </p:sp>
      <p:pic>
        <p:nvPicPr>
          <p:cNvPr id="1026" name="Picture 2" descr="C:\Users\Пользователь\Desktop\926273_1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501008"/>
            <a:ext cx="1875647" cy="1977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140968"/>
            <a:ext cx="5184576" cy="29163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2879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74242"/>
          </a:xfrm>
        </p:spPr>
        <p:txBody>
          <a:bodyPr>
            <a:normAutofit/>
          </a:bodyPr>
          <a:lstStyle/>
          <a:p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Предложения по проведению районных мероприятий и конкурсов на 2021-2022 учебный год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140968"/>
            <a:ext cx="8229600" cy="2985195"/>
          </a:xfrm>
        </p:spPr>
        <p:txBody>
          <a:bodyPr/>
          <a:lstStyle/>
          <a:p>
            <a:pPr marL="0" indent="0" algn="just">
              <a:buNone/>
            </a:pPr>
            <a:r>
              <a:rPr lang="ru-RU" smtClean="0"/>
              <a:t>	Организовать </a:t>
            </a:r>
            <a:r>
              <a:rPr lang="ru-RU" dirty="0" smtClean="0"/>
              <a:t>больше мероприятий в </a:t>
            </a:r>
            <a:r>
              <a:rPr lang="ru-RU" smtClean="0"/>
              <a:t>онлайн формате.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9840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728192"/>
          </a:xfrm>
        </p:spPr>
        <p:txBody>
          <a:bodyPr>
            <a:normAutofit fontScale="90000"/>
          </a:bodyPr>
          <a:lstStyle/>
          <a:p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Цель</a:t>
            </a: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: </a:t>
            </a: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формирование </a:t>
            </a: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позитивных установок </a:t>
            </a: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 </a:t>
            </a: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добровольческую </a:t>
            </a: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деятельность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3849291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Задачи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: </a:t>
            </a:r>
          </a:p>
          <a:p>
            <a:pPr marL="514350" indent="-514350" algn="just">
              <a:buAutoNum type="arabicParenR"/>
            </a:pP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воспитание инициативы по оказанию помощи ветеранам;</a:t>
            </a:r>
          </a:p>
          <a:p>
            <a:pPr marL="514350" indent="-514350" algn="just">
              <a:buAutoNum type="arabicParenR"/>
            </a:pPr>
            <a:r>
              <a:rPr lang="ru-RU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воспитание чувства ответственности; уважение к старшему поколению;</a:t>
            </a:r>
          </a:p>
          <a:p>
            <a:pPr marL="514350" indent="-514350" algn="just">
              <a:buAutoNum type="arabicParenR"/>
            </a:pP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Формирование личности, которая в дальнейшем будет строить свою жизнь на принципах добра и любви к ближнему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1131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План работы отряда </a:t>
            </a:r>
            <a:b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 2020-2021 учебный год</a:t>
            </a:r>
            <a:endParaRPr lang="ru-RU" sz="3200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457200" y="1607661"/>
          <a:ext cx="8229600" cy="4511040"/>
        </p:xfrm>
        <a:graphic>
          <a:graphicData uri="http://schemas.openxmlformats.org/drawingml/2006/table">
            <a:tbl>
              <a:tblPr firstRow="1" firstCol="1" bandRow="1"/>
              <a:tblGrid>
                <a:gridCol w="462107"/>
                <a:gridCol w="5337841"/>
                <a:gridCol w="780446"/>
                <a:gridCol w="1649206"/>
              </a:tblGrid>
              <a:tr h="15237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cs typeface="Times New Roman"/>
                        </a:rPr>
                        <a:t>№</a:t>
                      </a:r>
                      <a:endParaRPr lang="ru-RU" sz="900">
                        <a:effectLst/>
                        <a:latin typeface="Arial"/>
                        <a:cs typeface="Times New Roman"/>
                      </a:endParaRPr>
                    </a:p>
                  </a:txBody>
                  <a:tcPr marL="57139" marR="57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cs typeface="Times New Roman"/>
                        </a:rPr>
                        <a:t>Название мероприятия </a:t>
                      </a:r>
                      <a:endParaRPr lang="ru-RU" sz="900">
                        <a:effectLst/>
                        <a:latin typeface="Arial"/>
                        <a:cs typeface="Times New Roman"/>
                      </a:endParaRPr>
                    </a:p>
                  </a:txBody>
                  <a:tcPr marL="57139" marR="57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cs typeface="Times New Roman"/>
                        </a:rPr>
                        <a:t>Классы </a:t>
                      </a:r>
                      <a:endParaRPr lang="ru-RU" sz="900">
                        <a:effectLst/>
                        <a:latin typeface="Arial"/>
                        <a:cs typeface="Times New Roman"/>
                      </a:endParaRPr>
                    </a:p>
                  </a:txBody>
                  <a:tcPr marL="57139" marR="57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cs typeface="Times New Roman"/>
                        </a:rPr>
                        <a:t>Сроки </a:t>
                      </a:r>
                      <a:endParaRPr lang="ru-RU" sz="900">
                        <a:effectLst/>
                        <a:latin typeface="Arial"/>
                        <a:cs typeface="Times New Roman"/>
                      </a:endParaRPr>
                    </a:p>
                  </a:txBody>
                  <a:tcPr marL="57139" marR="57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37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cs typeface="Times New Roman"/>
                        </a:rPr>
                        <a:t>1</a:t>
                      </a:r>
                      <a:endParaRPr lang="ru-RU" sz="900">
                        <a:effectLst/>
                        <a:latin typeface="Arial"/>
                        <a:cs typeface="Times New Roman"/>
                      </a:endParaRPr>
                    </a:p>
                  </a:txBody>
                  <a:tcPr marL="57139" marR="57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cs typeface="Times New Roman"/>
                        </a:rPr>
                        <a:t>Организационное заседание волонтерской команды.                Распределение поручений</a:t>
                      </a:r>
                      <a:endParaRPr lang="ru-RU" sz="900">
                        <a:effectLst/>
                        <a:latin typeface="Arial"/>
                        <a:cs typeface="Times New Roman"/>
                      </a:endParaRPr>
                    </a:p>
                  </a:txBody>
                  <a:tcPr marL="57139" marR="57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cs typeface="Times New Roman"/>
                        </a:rPr>
                        <a:t>6</a:t>
                      </a:r>
                      <a:endParaRPr lang="ru-RU" sz="900">
                        <a:effectLst/>
                        <a:latin typeface="Arial"/>
                        <a:cs typeface="Times New Roman"/>
                      </a:endParaRPr>
                    </a:p>
                  </a:txBody>
                  <a:tcPr marL="57139" marR="57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cs typeface="Times New Roman"/>
                        </a:rPr>
                        <a:t>сентябрь</a:t>
                      </a:r>
                      <a:endParaRPr lang="ru-RU" sz="900">
                        <a:effectLst/>
                        <a:latin typeface="Arial"/>
                        <a:cs typeface="Times New Roman"/>
                      </a:endParaRPr>
                    </a:p>
                  </a:txBody>
                  <a:tcPr marL="57139" marR="57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37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cs typeface="Times New Roman"/>
                        </a:rPr>
                        <a:t>2</a:t>
                      </a:r>
                      <a:endParaRPr lang="ru-RU" sz="900">
                        <a:effectLst/>
                        <a:latin typeface="Arial"/>
                        <a:cs typeface="Times New Roman"/>
                      </a:endParaRPr>
                    </a:p>
                  </a:txBody>
                  <a:tcPr marL="57139" marR="57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cs typeface="Times New Roman"/>
                        </a:rPr>
                        <a:t>Оказание посильной шефской помощи ветеранам труда </a:t>
                      </a:r>
                      <a:endParaRPr lang="ru-RU" sz="900">
                        <a:effectLst/>
                        <a:latin typeface="Arial"/>
                        <a:cs typeface="Times New Roman"/>
                      </a:endParaRPr>
                    </a:p>
                  </a:txBody>
                  <a:tcPr marL="57139" marR="57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cs typeface="Times New Roman"/>
                        </a:rPr>
                        <a:t>5-9</a:t>
                      </a:r>
                      <a:endParaRPr lang="ru-RU" sz="900">
                        <a:effectLst/>
                        <a:latin typeface="Arial"/>
                        <a:cs typeface="Times New Roman"/>
                      </a:endParaRPr>
                    </a:p>
                  </a:txBody>
                  <a:tcPr marL="57139" marR="57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cs typeface="Times New Roman"/>
                        </a:rPr>
                        <a:t>Еженедельно</a:t>
                      </a:r>
                      <a:endParaRPr lang="ru-RU" sz="900">
                        <a:effectLst/>
                        <a:latin typeface="Arial"/>
                        <a:cs typeface="Times New Roman"/>
                      </a:endParaRPr>
                    </a:p>
                  </a:txBody>
                  <a:tcPr marL="57139" marR="57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37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cs typeface="Times New Roman"/>
                        </a:rPr>
                        <a:t>3</a:t>
                      </a:r>
                      <a:endParaRPr lang="ru-RU" sz="900">
                        <a:effectLst/>
                        <a:latin typeface="Arial"/>
                        <a:cs typeface="Times New Roman"/>
                      </a:endParaRPr>
                    </a:p>
                  </a:txBody>
                  <a:tcPr marL="57139" marR="57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cs typeface="Times New Roman"/>
                        </a:rPr>
                        <a:t>Беседа-практикум «Кто такие волонтёры и чем они занимаются?»</a:t>
                      </a:r>
                      <a:endParaRPr lang="ru-RU" sz="900">
                        <a:effectLst/>
                        <a:latin typeface="Arial"/>
                        <a:cs typeface="Times New Roman"/>
                      </a:endParaRPr>
                    </a:p>
                  </a:txBody>
                  <a:tcPr marL="57139" marR="57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cs typeface="Times New Roman"/>
                        </a:rPr>
                        <a:t>6</a:t>
                      </a:r>
                      <a:endParaRPr lang="ru-RU" sz="900">
                        <a:effectLst/>
                        <a:latin typeface="Arial"/>
                        <a:cs typeface="Times New Roman"/>
                      </a:endParaRPr>
                    </a:p>
                  </a:txBody>
                  <a:tcPr marL="57139" marR="57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cs typeface="Times New Roman"/>
                        </a:rPr>
                        <a:t>сентябрь</a:t>
                      </a:r>
                      <a:endParaRPr lang="ru-RU" sz="900">
                        <a:effectLst/>
                        <a:latin typeface="Arial"/>
                        <a:cs typeface="Times New Roman"/>
                      </a:endParaRPr>
                    </a:p>
                  </a:txBody>
                  <a:tcPr marL="57139" marR="57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37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cs typeface="Times New Roman"/>
                        </a:rPr>
                        <a:t>4</a:t>
                      </a:r>
                      <a:endParaRPr lang="ru-RU" sz="900">
                        <a:effectLst/>
                        <a:latin typeface="Arial"/>
                        <a:cs typeface="Times New Roman"/>
                      </a:endParaRPr>
                    </a:p>
                  </a:txBody>
                  <a:tcPr marL="57139" marR="57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cs typeface="Times New Roman"/>
                        </a:rPr>
                        <a:t>Акция «Учителями славится Россия» (помощь учителям-пенсионерам)</a:t>
                      </a:r>
                      <a:endParaRPr lang="ru-RU" sz="900">
                        <a:effectLst/>
                        <a:latin typeface="Arial"/>
                        <a:cs typeface="Times New Roman"/>
                      </a:endParaRPr>
                    </a:p>
                  </a:txBody>
                  <a:tcPr marL="57139" marR="57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cs typeface="Times New Roman"/>
                        </a:rPr>
                        <a:t>6</a:t>
                      </a:r>
                      <a:endParaRPr lang="ru-RU" sz="900">
                        <a:effectLst/>
                        <a:latin typeface="Arial"/>
                        <a:cs typeface="Times New Roman"/>
                      </a:endParaRPr>
                    </a:p>
                  </a:txBody>
                  <a:tcPr marL="57139" marR="57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cs typeface="Times New Roman"/>
                        </a:rPr>
                        <a:t>октябрь</a:t>
                      </a:r>
                      <a:endParaRPr lang="ru-RU" sz="900">
                        <a:effectLst/>
                        <a:latin typeface="Arial"/>
                        <a:cs typeface="Times New Roman"/>
                      </a:endParaRPr>
                    </a:p>
                  </a:txBody>
                  <a:tcPr marL="57139" marR="57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37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cs typeface="Times New Roman"/>
                        </a:rPr>
                        <a:t>5</a:t>
                      </a:r>
                      <a:endParaRPr lang="ru-RU" sz="900">
                        <a:effectLst/>
                        <a:latin typeface="Arial"/>
                        <a:cs typeface="Times New Roman"/>
                      </a:endParaRPr>
                    </a:p>
                  </a:txBody>
                  <a:tcPr marL="57139" marR="57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cs typeface="Times New Roman"/>
                        </a:rPr>
                        <a:t>Экологическая игра-викторина по энергосбережению «Дом с умом» </a:t>
                      </a:r>
                      <a:endParaRPr lang="ru-RU" sz="900">
                        <a:effectLst/>
                        <a:latin typeface="Arial"/>
                        <a:cs typeface="Times New Roman"/>
                      </a:endParaRPr>
                    </a:p>
                  </a:txBody>
                  <a:tcPr marL="57139" marR="57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cs typeface="Times New Roman"/>
                        </a:rPr>
                        <a:t>6</a:t>
                      </a:r>
                      <a:endParaRPr lang="ru-RU" sz="900">
                        <a:effectLst/>
                        <a:latin typeface="Arial"/>
                        <a:cs typeface="Times New Roman"/>
                      </a:endParaRPr>
                    </a:p>
                  </a:txBody>
                  <a:tcPr marL="57139" marR="57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cs typeface="Times New Roman"/>
                        </a:rPr>
                        <a:t>ноябрь</a:t>
                      </a:r>
                      <a:endParaRPr lang="ru-RU" sz="900">
                        <a:effectLst/>
                        <a:latin typeface="Arial"/>
                        <a:cs typeface="Times New Roman"/>
                      </a:endParaRPr>
                    </a:p>
                  </a:txBody>
                  <a:tcPr marL="57139" marR="57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37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cs typeface="Times New Roman"/>
                        </a:rPr>
                        <a:t>6</a:t>
                      </a:r>
                      <a:endParaRPr lang="ru-RU" sz="900">
                        <a:effectLst/>
                        <a:latin typeface="Arial"/>
                        <a:cs typeface="Times New Roman"/>
                      </a:endParaRPr>
                    </a:p>
                  </a:txBody>
                  <a:tcPr marL="57139" marR="57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cs typeface="Times New Roman"/>
                        </a:rPr>
                        <a:t>Конкурс рисунков, посвященных Всемирному дню борьбы со СПИДом</a:t>
                      </a:r>
                      <a:endParaRPr lang="ru-RU" sz="900">
                        <a:effectLst/>
                        <a:latin typeface="Arial"/>
                        <a:cs typeface="Times New Roman"/>
                      </a:endParaRPr>
                    </a:p>
                  </a:txBody>
                  <a:tcPr marL="57139" marR="57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cs typeface="Times New Roman"/>
                        </a:rPr>
                        <a:t>5-9</a:t>
                      </a:r>
                      <a:endParaRPr lang="ru-RU" sz="900">
                        <a:effectLst/>
                        <a:latin typeface="Arial"/>
                        <a:cs typeface="Times New Roman"/>
                      </a:endParaRPr>
                    </a:p>
                  </a:txBody>
                  <a:tcPr marL="57139" marR="57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cs typeface="Times New Roman"/>
                        </a:rPr>
                        <a:t>декабрь</a:t>
                      </a:r>
                      <a:endParaRPr lang="ru-RU" sz="900">
                        <a:effectLst/>
                        <a:latin typeface="Arial"/>
                        <a:cs typeface="Times New Roman"/>
                      </a:endParaRPr>
                    </a:p>
                  </a:txBody>
                  <a:tcPr marL="57139" marR="57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37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cs typeface="Times New Roman"/>
                        </a:rPr>
                        <a:t>7</a:t>
                      </a:r>
                      <a:endParaRPr lang="ru-RU" sz="900">
                        <a:effectLst/>
                        <a:latin typeface="Arial"/>
                        <a:cs typeface="Times New Roman"/>
                      </a:endParaRPr>
                    </a:p>
                  </a:txBody>
                  <a:tcPr marL="57139" marR="57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cs typeface="Times New Roman"/>
                        </a:rPr>
                        <a:t>Эколого-медицинская викторина для 2-4 классов</a:t>
                      </a:r>
                      <a:endParaRPr lang="ru-RU" sz="900">
                        <a:effectLst/>
                        <a:latin typeface="Arial"/>
                        <a:cs typeface="Times New Roman"/>
                      </a:endParaRPr>
                    </a:p>
                  </a:txBody>
                  <a:tcPr marL="57139" marR="57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cs typeface="Times New Roman"/>
                        </a:rPr>
                        <a:t>6</a:t>
                      </a:r>
                      <a:endParaRPr lang="ru-RU" sz="900">
                        <a:effectLst/>
                        <a:latin typeface="Arial"/>
                        <a:cs typeface="Times New Roman"/>
                      </a:endParaRPr>
                    </a:p>
                  </a:txBody>
                  <a:tcPr marL="57139" marR="57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cs typeface="Times New Roman"/>
                        </a:rPr>
                        <a:t>1 декабря</a:t>
                      </a:r>
                      <a:endParaRPr lang="ru-RU" sz="900">
                        <a:effectLst/>
                        <a:latin typeface="Arial"/>
                        <a:cs typeface="Times New Roman"/>
                      </a:endParaRPr>
                    </a:p>
                  </a:txBody>
                  <a:tcPr marL="57139" marR="57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37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cs typeface="Times New Roman"/>
                        </a:rPr>
                        <a:t>8</a:t>
                      </a:r>
                      <a:endParaRPr lang="ru-RU" sz="900">
                        <a:effectLst/>
                        <a:latin typeface="Arial"/>
                        <a:cs typeface="Times New Roman"/>
                      </a:endParaRPr>
                    </a:p>
                  </a:txBody>
                  <a:tcPr marL="57139" marR="57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cs typeface="Times New Roman"/>
                        </a:rPr>
                        <a:t>Организация и проведение общешкольного сбора макулатуры </a:t>
                      </a:r>
                      <a:endParaRPr lang="ru-RU" sz="900">
                        <a:effectLst/>
                        <a:latin typeface="Arial"/>
                        <a:cs typeface="Times New Roman"/>
                      </a:endParaRPr>
                    </a:p>
                  </a:txBody>
                  <a:tcPr marL="57139" marR="57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cs typeface="Times New Roman"/>
                        </a:rPr>
                        <a:t>1-9</a:t>
                      </a:r>
                      <a:endParaRPr lang="ru-RU" sz="900">
                        <a:effectLst/>
                        <a:latin typeface="Arial"/>
                        <a:cs typeface="Times New Roman"/>
                      </a:endParaRPr>
                    </a:p>
                  </a:txBody>
                  <a:tcPr marL="57139" marR="57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cs typeface="Times New Roman"/>
                        </a:rPr>
                        <a:t>в течение года</a:t>
                      </a:r>
                      <a:endParaRPr lang="ru-RU" sz="900">
                        <a:effectLst/>
                        <a:latin typeface="Arial"/>
                        <a:cs typeface="Times New Roman"/>
                      </a:endParaRPr>
                    </a:p>
                  </a:txBody>
                  <a:tcPr marL="57139" marR="57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37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cs typeface="Times New Roman"/>
                        </a:rPr>
                        <a:t>9</a:t>
                      </a:r>
                      <a:endParaRPr lang="ru-RU" sz="900">
                        <a:effectLst/>
                        <a:latin typeface="Arial"/>
                        <a:cs typeface="Times New Roman"/>
                      </a:endParaRPr>
                    </a:p>
                  </a:txBody>
                  <a:tcPr marL="57139" marR="57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cs typeface="Times New Roman"/>
                        </a:rPr>
                        <a:t>Организация и проведение экологических субботников</a:t>
                      </a:r>
                      <a:endParaRPr lang="ru-RU" sz="900">
                        <a:effectLst/>
                        <a:latin typeface="Arial"/>
                        <a:cs typeface="Times New Roman"/>
                      </a:endParaRPr>
                    </a:p>
                  </a:txBody>
                  <a:tcPr marL="57139" marR="57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cs typeface="Times New Roman"/>
                        </a:rPr>
                        <a:t>1-9</a:t>
                      </a:r>
                      <a:endParaRPr lang="ru-RU" sz="900">
                        <a:effectLst/>
                        <a:latin typeface="Arial"/>
                        <a:cs typeface="Times New Roman"/>
                      </a:endParaRPr>
                    </a:p>
                  </a:txBody>
                  <a:tcPr marL="57139" marR="57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cs typeface="Times New Roman"/>
                        </a:rPr>
                        <a:t>В течение  года</a:t>
                      </a:r>
                      <a:endParaRPr lang="ru-RU" sz="900">
                        <a:effectLst/>
                        <a:latin typeface="Arial"/>
                        <a:cs typeface="Times New Roman"/>
                      </a:endParaRPr>
                    </a:p>
                  </a:txBody>
                  <a:tcPr marL="57139" marR="57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37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cs typeface="Times New Roman"/>
                        </a:rPr>
                        <a:t>10</a:t>
                      </a:r>
                      <a:endParaRPr lang="ru-RU" sz="900">
                        <a:effectLst/>
                        <a:latin typeface="Arial"/>
                        <a:cs typeface="Times New Roman"/>
                      </a:endParaRPr>
                    </a:p>
                  </a:txBody>
                  <a:tcPr marL="57139" marR="57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cs typeface="Times New Roman"/>
                        </a:rPr>
                        <a:t>Как защититься от простуды и гриппа. Памятки </a:t>
                      </a:r>
                      <a:endParaRPr lang="ru-RU" sz="900">
                        <a:effectLst/>
                        <a:latin typeface="Arial"/>
                        <a:cs typeface="Times New Roman"/>
                      </a:endParaRPr>
                    </a:p>
                  </a:txBody>
                  <a:tcPr marL="57139" marR="57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cs typeface="Times New Roman"/>
                        </a:rPr>
                        <a:t>6</a:t>
                      </a:r>
                      <a:endParaRPr lang="ru-RU" sz="900">
                        <a:effectLst/>
                        <a:latin typeface="Arial"/>
                        <a:cs typeface="Times New Roman"/>
                      </a:endParaRPr>
                    </a:p>
                  </a:txBody>
                  <a:tcPr marL="57139" marR="57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cs typeface="Times New Roman"/>
                        </a:rPr>
                        <a:t>декабрь </a:t>
                      </a:r>
                      <a:endParaRPr lang="ru-RU" sz="900">
                        <a:effectLst/>
                        <a:latin typeface="Arial"/>
                        <a:cs typeface="Times New Roman"/>
                      </a:endParaRPr>
                    </a:p>
                  </a:txBody>
                  <a:tcPr marL="57139" marR="57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37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cs typeface="Times New Roman"/>
                        </a:rPr>
                        <a:t>11</a:t>
                      </a:r>
                      <a:endParaRPr lang="ru-RU" sz="900">
                        <a:effectLst/>
                        <a:latin typeface="Arial"/>
                        <a:cs typeface="Times New Roman"/>
                      </a:endParaRPr>
                    </a:p>
                  </a:txBody>
                  <a:tcPr marL="57139" marR="57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cs typeface="Times New Roman"/>
                        </a:rPr>
                        <a:t>Подготовка и проведение мероприятия «Зимние забавы»</a:t>
                      </a:r>
                      <a:endParaRPr lang="ru-RU" sz="900">
                        <a:effectLst/>
                        <a:latin typeface="Arial"/>
                        <a:cs typeface="Times New Roman"/>
                      </a:endParaRPr>
                    </a:p>
                  </a:txBody>
                  <a:tcPr marL="57139" marR="57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cs typeface="Times New Roman"/>
                        </a:rPr>
                        <a:t>1-9</a:t>
                      </a:r>
                      <a:endParaRPr lang="ru-RU" sz="900">
                        <a:effectLst/>
                        <a:latin typeface="Arial"/>
                        <a:cs typeface="Times New Roman"/>
                      </a:endParaRPr>
                    </a:p>
                  </a:txBody>
                  <a:tcPr marL="57139" marR="57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cs typeface="Times New Roman"/>
                        </a:rPr>
                        <a:t>январь</a:t>
                      </a:r>
                      <a:endParaRPr lang="ru-RU" sz="900">
                        <a:effectLst/>
                        <a:latin typeface="Arial"/>
                        <a:cs typeface="Times New Roman"/>
                      </a:endParaRPr>
                    </a:p>
                  </a:txBody>
                  <a:tcPr marL="57139" marR="57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74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cs typeface="Times New Roman"/>
                        </a:rPr>
                        <a:t>12</a:t>
                      </a:r>
                      <a:endParaRPr lang="ru-RU" sz="900">
                        <a:effectLst/>
                        <a:latin typeface="Arial"/>
                        <a:cs typeface="Times New Roman"/>
                      </a:endParaRPr>
                    </a:p>
                  </a:txBody>
                  <a:tcPr marL="57139" marR="57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cs typeface="Times New Roman"/>
                        </a:rPr>
                        <a:t>Уроки добра (участие в защите экологии, борьба с нищетой, сиротством, помощь людям с ограниченными возможностями и т.д.)</a:t>
                      </a:r>
                      <a:endParaRPr lang="ru-RU" sz="900">
                        <a:effectLst/>
                        <a:latin typeface="Arial"/>
                        <a:cs typeface="Times New Roman"/>
                      </a:endParaRPr>
                    </a:p>
                  </a:txBody>
                  <a:tcPr marL="57139" marR="57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cs typeface="Times New Roman"/>
                        </a:rPr>
                        <a:t>1-9</a:t>
                      </a:r>
                      <a:endParaRPr lang="ru-RU" sz="900">
                        <a:effectLst/>
                        <a:latin typeface="Arial"/>
                        <a:cs typeface="Times New Roman"/>
                      </a:endParaRPr>
                    </a:p>
                  </a:txBody>
                  <a:tcPr marL="57139" marR="57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cs typeface="Times New Roman"/>
                        </a:rPr>
                        <a:t>В течение  года</a:t>
                      </a:r>
                      <a:endParaRPr lang="ru-RU" sz="900">
                        <a:effectLst/>
                        <a:latin typeface="Arial"/>
                        <a:cs typeface="Times New Roman"/>
                      </a:endParaRPr>
                    </a:p>
                  </a:txBody>
                  <a:tcPr marL="57139" marR="57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37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cs typeface="Times New Roman"/>
                        </a:rPr>
                        <a:t>13</a:t>
                      </a:r>
                      <a:endParaRPr lang="ru-RU" sz="900">
                        <a:effectLst/>
                        <a:latin typeface="Arial"/>
                        <a:cs typeface="Times New Roman"/>
                      </a:endParaRPr>
                    </a:p>
                  </a:txBody>
                  <a:tcPr marL="57139" marR="57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cs typeface="Times New Roman"/>
                        </a:rPr>
                        <a:t>Проведение уроков Мужества, посвященных Героям Отечества, событиям ВОв</a:t>
                      </a:r>
                      <a:endParaRPr lang="ru-RU" sz="900">
                        <a:effectLst/>
                        <a:latin typeface="Arial"/>
                        <a:cs typeface="Times New Roman"/>
                      </a:endParaRPr>
                    </a:p>
                  </a:txBody>
                  <a:tcPr marL="57139" marR="57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cs typeface="Times New Roman"/>
                        </a:rPr>
                        <a:t>1-9</a:t>
                      </a:r>
                      <a:endParaRPr lang="ru-RU" sz="900">
                        <a:effectLst/>
                        <a:latin typeface="Arial"/>
                        <a:cs typeface="Times New Roman"/>
                      </a:endParaRPr>
                    </a:p>
                  </a:txBody>
                  <a:tcPr marL="57139" marR="57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cs typeface="Times New Roman"/>
                        </a:rPr>
                        <a:t>В течение  года</a:t>
                      </a:r>
                      <a:endParaRPr lang="ru-RU" sz="900">
                        <a:effectLst/>
                        <a:latin typeface="Arial"/>
                        <a:cs typeface="Times New Roman"/>
                      </a:endParaRPr>
                    </a:p>
                  </a:txBody>
                  <a:tcPr marL="57139" marR="57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74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cs typeface="Times New Roman"/>
                        </a:rPr>
                        <a:t>14</a:t>
                      </a:r>
                      <a:endParaRPr lang="ru-RU" sz="900">
                        <a:effectLst/>
                        <a:latin typeface="Arial"/>
                        <a:cs typeface="Times New Roman"/>
                      </a:endParaRPr>
                    </a:p>
                  </a:txBody>
                  <a:tcPr marL="57139" marR="57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cs typeface="Times New Roman"/>
                        </a:rPr>
                        <a:t>Конкурсы поделок, эссе, проектов, посвящённые темам жизни общества, трудностям в окружающей действительности </a:t>
                      </a:r>
                      <a:endParaRPr lang="ru-RU" sz="900">
                        <a:effectLst/>
                        <a:latin typeface="Arial"/>
                        <a:cs typeface="Times New Roman"/>
                      </a:endParaRPr>
                    </a:p>
                  </a:txBody>
                  <a:tcPr marL="57139" marR="57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cs typeface="Times New Roman"/>
                        </a:rPr>
                        <a:t>1-9</a:t>
                      </a:r>
                      <a:endParaRPr lang="ru-RU" sz="900">
                        <a:effectLst/>
                        <a:latin typeface="Arial"/>
                        <a:cs typeface="Times New Roman"/>
                      </a:endParaRPr>
                    </a:p>
                  </a:txBody>
                  <a:tcPr marL="57139" marR="57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cs typeface="Times New Roman"/>
                        </a:rPr>
                        <a:t>В течение  года</a:t>
                      </a:r>
                      <a:endParaRPr lang="ru-RU" sz="900">
                        <a:effectLst/>
                        <a:latin typeface="Arial"/>
                        <a:cs typeface="Times New Roman"/>
                      </a:endParaRPr>
                    </a:p>
                  </a:txBody>
                  <a:tcPr marL="57139" marR="57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327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cs typeface="Times New Roman"/>
                        </a:rPr>
                        <a:t>15</a:t>
                      </a:r>
                      <a:endParaRPr lang="ru-RU" sz="900">
                        <a:effectLst/>
                        <a:latin typeface="Arial"/>
                        <a:cs typeface="Times New Roman"/>
                      </a:endParaRPr>
                    </a:p>
                  </a:txBody>
                  <a:tcPr marL="57139" marR="57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cs typeface="Times New Roman"/>
                        </a:rPr>
                        <a:t>Подготовка и проведение праздника «День Победы»:</a:t>
                      </a:r>
                      <a:endParaRPr lang="ru-RU" sz="900">
                        <a:effectLst/>
                        <a:latin typeface="Arial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000">
                          <a:effectLst/>
                          <a:latin typeface="Times New Roman"/>
                          <a:ea typeface="Arial"/>
                          <a:cs typeface="Times New Roman"/>
                        </a:rPr>
                        <a:t>Проведение тематических классных часов «Чтим великий праздник Победы!».</a:t>
                      </a:r>
                      <a:endParaRPr lang="ru-RU" sz="9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000">
                          <a:effectLst/>
                          <a:latin typeface="Times New Roman"/>
                          <a:ea typeface="Arial"/>
                          <a:cs typeface="Times New Roman"/>
                        </a:rPr>
                        <a:t>Участие в торжественном шествии и митинге, посвященном Дню Победы.</a:t>
                      </a:r>
                      <a:endParaRPr lang="ru-RU" sz="9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000">
                          <a:effectLst/>
                          <a:latin typeface="Times New Roman"/>
                          <a:ea typeface="Arial"/>
                          <a:cs typeface="Times New Roman"/>
                        </a:rPr>
                        <a:t>Встречи с ветеранами ВОв и тружениками тыла.</a:t>
                      </a:r>
                      <a:endParaRPr lang="ru-RU" sz="9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000">
                          <a:effectLst/>
                          <a:latin typeface="Times New Roman"/>
                          <a:ea typeface="Arial"/>
                          <a:cs typeface="Times New Roman"/>
                        </a:rPr>
                        <a:t>Поздравление ветеранов ВОв с Днем Победы</a:t>
                      </a:r>
                      <a:endParaRPr lang="ru-RU" sz="9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57139" marR="57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cs typeface="Times New Roman"/>
                        </a:rPr>
                        <a:t>1-9</a:t>
                      </a:r>
                      <a:endParaRPr lang="ru-RU" sz="900">
                        <a:effectLst/>
                        <a:latin typeface="Arial"/>
                        <a:cs typeface="Times New Roman"/>
                      </a:endParaRPr>
                    </a:p>
                  </a:txBody>
                  <a:tcPr marL="57139" marR="57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cs typeface="Times New Roman"/>
                        </a:rPr>
                        <a:t>май </a:t>
                      </a:r>
                      <a:endParaRPr lang="ru-RU" sz="900">
                        <a:effectLst/>
                        <a:latin typeface="Arial"/>
                        <a:cs typeface="Times New Roman"/>
                      </a:endParaRPr>
                    </a:p>
                  </a:txBody>
                  <a:tcPr marL="57139" marR="57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37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cs typeface="Times New Roman"/>
                        </a:rPr>
                        <a:t>16</a:t>
                      </a:r>
                      <a:endParaRPr lang="ru-RU" sz="900">
                        <a:effectLst/>
                        <a:latin typeface="Arial"/>
                        <a:cs typeface="Times New Roman"/>
                      </a:endParaRPr>
                    </a:p>
                  </a:txBody>
                  <a:tcPr marL="57139" marR="57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cs typeface="Times New Roman"/>
                        </a:rPr>
                        <a:t>Акция «Вахта памяти»</a:t>
                      </a:r>
                      <a:endParaRPr lang="ru-RU" sz="900">
                        <a:effectLst/>
                        <a:latin typeface="Arial"/>
                        <a:cs typeface="Times New Roman"/>
                      </a:endParaRPr>
                    </a:p>
                  </a:txBody>
                  <a:tcPr marL="57139" marR="57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cs typeface="Times New Roman"/>
                        </a:rPr>
                        <a:t>1-9</a:t>
                      </a:r>
                      <a:endParaRPr lang="ru-RU" sz="900">
                        <a:effectLst/>
                        <a:latin typeface="Arial"/>
                        <a:cs typeface="Times New Roman"/>
                      </a:endParaRPr>
                    </a:p>
                  </a:txBody>
                  <a:tcPr marL="57139" marR="57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cs typeface="Times New Roman"/>
                        </a:rPr>
                        <a:t>май </a:t>
                      </a:r>
                      <a:endParaRPr lang="ru-RU" sz="900">
                        <a:effectLst/>
                        <a:latin typeface="Arial"/>
                        <a:cs typeface="Times New Roman"/>
                      </a:endParaRPr>
                    </a:p>
                  </a:txBody>
                  <a:tcPr marL="57139" marR="57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37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cs typeface="Times New Roman"/>
                        </a:rPr>
                        <a:t>17</a:t>
                      </a:r>
                      <a:endParaRPr lang="ru-RU" sz="900">
                        <a:effectLst/>
                        <a:latin typeface="Arial"/>
                        <a:cs typeface="Times New Roman"/>
                      </a:endParaRPr>
                    </a:p>
                  </a:txBody>
                  <a:tcPr marL="57139" marR="57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cs typeface="Times New Roman"/>
                        </a:rPr>
                        <a:t>Акция «Ветеран живёт рядом»» (оказание посильной помощи детям войны и ветеранам труда)</a:t>
                      </a:r>
                      <a:endParaRPr lang="ru-RU" sz="900">
                        <a:effectLst/>
                        <a:latin typeface="Arial"/>
                        <a:cs typeface="Times New Roman"/>
                      </a:endParaRPr>
                    </a:p>
                  </a:txBody>
                  <a:tcPr marL="57139" marR="57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cs typeface="Times New Roman"/>
                        </a:rPr>
                        <a:t>1-9</a:t>
                      </a:r>
                      <a:endParaRPr lang="ru-RU" sz="900">
                        <a:effectLst/>
                        <a:latin typeface="Arial"/>
                        <a:cs typeface="Times New Roman"/>
                      </a:endParaRPr>
                    </a:p>
                  </a:txBody>
                  <a:tcPr marL="57139" marR="57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cs typeface="Times New Roman"/>
                        </a:rPr>
                        <a:t>май </a:t>
                      </a:r>
                      <a:endParaRPr lang="ru-RU" sz="900">
                        <a:effectLst/>
                        <a:latin typeface="Arial"/>
                        <a:cs typeface="Times New Roman"/>
                      </a:endParaRPr>
                    </a:p>
                  </a:txBody>
                  <a:tcPr marL="57139" marR="57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37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cs typeface="Times New Roman"/>
                        </a:rPr>
                        <a:t>18</a:t>
                      </a:r>
                      <a:endParaRPr lang="ru-RU" sz="900">
                        <a:effectLst/>
                        <a:latin typeface="Arial"/>
                        <a:cs typeface="Times New Roman"/>
                      </a:endParaRPr>
                    </a:p>
                  </a:txBody>
                  <a:tcPr marL="57139" marR="57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cs typeface="Times New Roman"/>
                        </a:rPr>
                        <a:t>Акция «Георгиевская ленточка»</a:t>
                      </a:r>
                      <a:endParaRPr lang="ru-RU" sz="900">
                        <a:effectLst/>
                        <a:latin typeface="Arial"/>
                        <a:cs typeface="Times New Roman"/>
                      </a:endParaRPr>
                    </a:p>
                  </a:txBody>
                  <a:tcPr marL="57139" marR="57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cs typeface="Times New Roman"/>
                        </a:rPr>
                        <a:t>1-9</a:t>
                      </a:r>
                      <a:endParaRPr lang="ru-RU" sz="900">
                        <a:effectLst/>
                        <a:latin typeface="Arial"/>
                        <a:cs typeface="Times New Roman"/>
                      </a:endParaRPr>
                    </a:p>
                  </a:txBody>
                  <a:tcPr marL="57139" marR="57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cs typeface="Times New Roman"/>
                        </a:rPr>
                        <a:t>Май </a:t>
                      </a:r>
                      <a:endParaRPr lang="ru-RU" sz="900">
                        <a:effectLst/>
                        <a:latin typeface="Arial"/>
                        <a:cs typeface="Times New Roman"/>
                      </a:endParaRPr>
                    </a:p>
                  </a:txBody>
                  <a:tcPr marL="57139" marR="57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37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cs typeface="Times New Roman"/>
                        </a:rPr>
                        <a:t>19</a:t>
                      </a:r>
                      <a:endParaRPr lang="ru-RU" sz="900">
                        <a:effectLst/>
                        <a:latin typeface="Arial"/>
                        <a:cs typeface="Times New Roman"/>
                      </a:endParaRPr>
                    </a:p>
                  </a:txBody>
                  <a:tcPr marL="57139" marR="57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cs typeface="Times New Roman"/>
                        </a:rPr>
                        <a:t>Подготовка и оформление праздничной колонны «Бессмертный полк»</a:t>
                      </a:r>
                      <a:endParaRPr lang="ru-RU" sz="900">
                        <a:effectLst/>
                        <a:latin typeface="Arial"/>
                        <a:cs typeface="Times New Roman"/>
                      </a:endParaRPr>
                    </a:p>
                  </a:txBody>
                  <a:tcPr marL="57139" marR="57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cs typeface="Times New Roman"/>
                        </a:rPr>
                        <a:t>1-9</a:t>
                      </a:r>
                      <a:endParaRPr lang="ru-RU" sz="900">
                        <a:effectLst/>
                        <a:latin typeface="Arial"/>
                        <a:cs typeface="Times New Roman"/>
                      </a:endParaRPr>
                    </a:p>
                  </a:txBody>
                  <a:tcPr marL="57139" marR="57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cs typeface="Times New Roman"/>
                        </a:rPr>
                        <a:t>май </a:t>
                      </a:r>
                      <a:endParaRPr lang="ru-RU" sz="900">
                        <a:effectLst/>
                        <a:latin typeface="Arial"/>
                        <a:cs typeface="Times New Roman"/>
                      </a:endParaRPr>
                    </a:p>
                  </a:txBody>
                  <a:tcPr marL="57139" marR="57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37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cs typeface="Times New Roman"/>
                        </a:rPr>
                        <a:t>20</a:t>
                      </a:r>
                      <a:endParaRPr lang="ru-RU" sz="900">
                        <a:effectLst/>
                        <a:latin typeface="Arial"/>
                        <a:cs typeface="Times New Roman"/>
                      </a:endParaRPr>
                    </a:p>
                  </a:txBody>
                  <a:tcPr marL="57139" marR="57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cs typeface="Times New Roman"/>
                        </a:rPr>
                        <a:t>Акция, посвященная Дню защиты детей </a:t>
                      </a:r>
                      <a:endParaRPr lang="ru-RU" sz="900">
                        <a:effectLst/>
                        <a:latin typeface="Arial"/>
                        <a:cs typeface="Times New Roman"/>
                      </a:endParaRPr>
                    </a:p>
                  </a:txBody>
                  <a:tcPr marL="57139" marR="57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cs typeface="Times New Roman"/>
                        </a:rPr>
                        <a:t>1-9</a:t>
                      </a:r>
                      <a:endParaRPr lang="ru-RU" sz="900">
                        <a:effectLst/>
                        <a:latin typeface="Arial"/>
                        <a:cs typeface="Times New Roman"/>
                      </a:endParaRPr>
                    </a:p>
                  </a:txBody>
                  <a:tcPr marL="57139" marR="57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cs typeface="Times New Roman"/>
                        </a:rPr>
                        <a:t>июнь</a:t>
                      </a:r>
                      <a:endParaRPr lang="ru-RU" sz="900">
                        <a:effectLst/>
                        <a:latin typeface="Arial"/>
                        <a:cs typeface="Times New Roman"/>
                      </a:endParaRPr>
                    </a:p>
                  </a:txBody>
                  <a:tcPr marL="57139" marR="57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74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cs typeface="Times New Roman"/>
                        </a:rPr>
                        <a:t>21</a:t>
                      </a:r>
                      <a:endParaRPr lang="ru-RU" sz="900">
                        <a:effectLst/>
                        <a:latin typeface="Arial"/>
                        <a:cs typeface="Times New Roman"/>
                      </a:endParaRPr>
                    </a:p>
                  </a:txBody>
                  <a:tcPr marL="57139" marR="57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cs typeface="Times New Roman"/>
                        </a:rPr>
                        <a:t>Подведение итогов. Анализ выполненной работы, благодарности участникам, обобщение материалов, оформление отчётов о выполненной работе за год</a:t>
                      </a:r>
                      <a:endParaRPr lang="ru-RU" sz="900">
                        <a:effectLst/>
                        <a:latin typeface="Arial"/>
                        <a:cs typeface="Times New Roman"/>
                      </a:endParaRPr>
                    </a:p>
                  </a:txBody>
                  <a:tcPr marL="57139" marR="57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cs typeface="Times New Roman"/>
                        </a:rPr>
                        <a:t> </a:t>
                      </a:r>
                      <a:endParaRPr lang="ru-RU" sz="900">
                        <a:effectLst/>
                        <a:latin typeface="Arial"/>
                        <a:cs typeface="Times New Roman"/>
                      </a:endParaRPr>
                    </a:p>
                  </a:txBody>
                  <a:tcPr marL="57139" marR="57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cs typeface="Times New Roman"/>
                        </a:rPr>
                        <a:t>май</a:t>
                      </a:r>
                      <a:endParaRPr lang="ru-RU" sz="900" dirty="0">
                        <a:effectLst/>
                        <a:latin typeface="Arial"/>
                        <a:cs typeface="Times New Roman"/>
                      </a:endParaRPr>
                    </a:p>
                  </a:txBody>
                  <a:tcPr marL="57139" marR="571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0286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Сентябрь </a:t>
            </a:r>
            <a:endParaRPr lang="ru-RU" dirty="0"/>
          </a:p>
        </p:txBody>
      </p:sp>
      <p:pic>
        <p:nvPicPr>
          <p:cNvPr id="3074" name="Picture 2" descr="G:\6 класс фото\IMG_20201119_075527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999" y="1340768"/>
            <a:ext cx="3203901" cy="23749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 descr="G:\6 класс фото\Noj9a3j6jFs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484784"/>
            <a:ext cx="2843030" cy="216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 rot="10800000" flipV="1">
            <a:off x="755575" y="3721388"/>
            <a:ext cx="33843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/>
              <a:t>Организационное заседание волонтерской команды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878760" y="3752165"/>
            <a:ext cx="338163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/>
              <a:t>Оказание посильной шефской помощи </a:t>
            </a:r>
          </a:p>
        </p:txBody>
      </p:sp>
    </p:spTree>
    <p:extLst>
      <p:ext uri="{BB962C8B-B14F-4D97-AF65-F5344CB8AC3E}">
        <p14:creationId xmlns:p14="http://schemas.microsoft.com/office/powerpoint/2010/main" val="591621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Октябрь </a:t>
            </a:r>
            <a:endParaRPr lang="ru-RU" dirty="0"/>
          </a:p>
        </p:txBody>
      </p:sp>
      <p:pic>
        <p:nvPicPr>
          <p:cNvPr id="4" name="Рисунок 3" descr="G:\6 класс фото\IMG_20201003_105644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79" y="1556792"/>
            <a:ext cx="3032125" cy="2247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G:\6 класс фото\IMG_20201001_13053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556792"/>
            <a:ext cx="3032125" cy="2247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5292079" y="3945250"/>
            <a:ext cx="288032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dirty="0"/>
              <a:t>Э</a:t>
            </a:r>
            <a:r>
              <a:rPr lang="ru-RU" sz="2000" dirty="0" smtClean="0"/>
              <a:t>кскурсия в осенний лес</a:t>
            </a: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158961" y="4097650"/>
            <a:ext cx="288032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dirty="0" smtClean="0"/>
              <a:t>Поздравление с Днём пожилого человека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569727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Октябрь</a:t>
            </a:r>
            <a:endParaRPr lang="ru-RU" dirty="0"/>
          </a:p>
        </p:txBody>
      </p:sp>
      <p:pic>
        <p:nvPicPr>
          <p:cNvPr id="3" name="Рисунок 2" descr="C:\Users\Пользователь\YandexDisk\Скриншоты\2021-05-26_22-29-24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484784"/>
            <a:ext cx="2376264" cy="280831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611560" y="4509120"/>
            <a:ext cx="476380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base"/>
            <a:r>
              <a:rPr lang="tt-RU" sz="2000" dirty="0"/>
              <a:t>участие в муниципальном </a:t>
            </a:r>
            <a:r>
              <a:rPr lang="ru-RU" sz="2000" dirty="0"/>
              <a:t> конкурсе газет</a:t>
            </a:r>
          </a:p>
          <a:p>
            <a:pPr algn="ctr" fontAlgn="base"/>
            <a:r>
              <a:rPr lang="ru-RU" sz="2000" dirty="0"/>
              <a:t>«История меценатства» </a:t>
            </a:r>
          </a:p>
        </p:txBody>
      </p:sp>
      <p:pic>
        <p:nvPicPr>
          <p:cNvPr id="6" name="Рисунок 5" descr="C:\Users\Windows-7\AppData\Local\Microsoft\Windows\Temporary Internet Files\Content.Word\IMG_20210527_07503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199800"/>
            <a:ext cx="2148963" cy="33782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67041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Ноябрь </a:t>
            </a:r>
            <a:endParaRPr lang="ru-RU" dirty="0"/>
          </a:p>
        </p:txBody>
      </p:sp>
      <p:pic>
        <p:nvPicPr>
          <p:cNvPr id="4" name="Рисунок 3" descr="G:\2020-2021\русский язык\День словаря\словарь своими руками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340768"/>
            <a:ext cx="2952328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755576" y="4077072"/>
            <a:ext cx="7202035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dirty="0" smtClean="0"/>
              <a:t>Участие в мероприятиях, организованных в рамках Дня словаря</a:t>
            </a:r>
            <a:endParaRPr lang="ru-RU" sz="2000" dirty="0"/>
          </a:p>
        </p:txBody>
      </p:sp>
      <p:pic>
        <p:nvPicPr>
          <p:cNvPr id="6" name="Рисунок 5" descr="H:\2019-2020\День словаря\для отчета\22 ноября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1" y="1340768"/>
            <a:ext cx="3097579" cy="24249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98563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Декабрь </a:t>
            </a:r>
            <a:endParaRPr lang="ru-RU" dirty="0"/>
          </a:p>
        </p:txBody>
      </p:sp>
      <p:pic>
        <p:nvPicPr>
          <p:cNvPr id="4" name="Рисунок 3" descr="G:\2020-2021\6 класс\отряд волонтеров\тимуровская работа фото\IMG_20201224_131510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463" y="1412777"/>
            <a:ext cx="3019365" cy="1944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4805003" y="5198095"/>
            <a:ext cx="338163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/>
              <a:t>участие в районном конкурсе </a:t>
            </a:r>
          </a:p>
          <a:p>
            <a:pPr algn="ctr"/>
            <a:r>
              <a:rPr lang="ru-RU" sz="2000" dirty="0"/>
              <a:t>“Социальная реклама глазами детей</a:t>
            </a:r>
            <a:r>
              <a:rPr lang="ru-RU" sz="2000" dirty="0" smtClean="0"/>
              <a:t>”</a:t>
            </a:r>
            <a:endParaRPr lang="ru-RU" sz="2000" dirty="0"/>
          </a:p>
        </p:txBody>
      </p:sp>
      <p:pic>
        <p:nvPicPr>
          <p:cNvPr id="6" name="Рисунок 5" descr="G:\2020-2021\6 класс\отряд волонтеров\тимуровская работа фото\IMG_20201224_13245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463" y="3501008"/>
            <a:ext cx="3083560" cy="216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C:\Users\Пользователь\YandexDisk\Скриншоты\2021-05-26_22-40-12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3674" y="1378319"/>
            <a:ext cx="2664296" cy="36724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874197" y="5813648"/>
            <a:ext cx="338163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/>
              <a:t>Оказание посильной шефской помощи </a:t>
            </a:r>
          </a:p>
        </p:txBody>
      </p:sp>
    </p:spTree>
    <p:extLst>
      <p:ext uri="{BB962C8B-B14F-4D97-AF65-F5344CB8AC3E}">
        <p14:creationId xmlns:p14="http://schemas.microsoft.com/office/powerpoint/2010/main" val="2052184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625</TotalTime>
  <Words>598</Words>
  <Application>Microsoft Office PowerPoint</Application>
  <PresentationFormat>Экран (4:3)</PresentationFormat>
  <Paragraphs>153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МБОУ «Каракашлинская основная общеобразовательная школа» Ютазинского муниципального района Республики Татарстан</vt:lpstr>
      <vt:lpstr>   Отряд «Тимуровское агентство предлагает»  Наш девиз:« Чтобы верить в добро, надо начать делать его!» </vt:lpstr>
      <vt:lpstr>Цель: формирование позитивных установок на добровольческую деятельность</vt:lpstr>
      <vt:lpstr>План работы отряда  на 2020-2021 учебный год</vt:lpstr>
      <vt:lpstr>Сентябрь </vt:lpstr>
      <vt:lpstr>Октябрь </vt:lpstr>
      <vt:lpstr>Октябрь</vt:lpstr>
      <vt:lpstr>Ноябрь </vt:lpstr>
      <vt:lpstr>Декабрь </vt:lpstr>
      <vt:lpstr>Декабрь</vt:lpstr>
      <vt:lpstr>Декабрь</vt:lpstr>
      <vt:lpstr>Январь </vt:lpstr>
      <vt:lpstr>Февраль </vt:lpstr>
      <vt:lpstr>Март </vt:lpstr>
      <vt:lpstr>Апрель </vt:lpstr>
      <vt:lpstr>Апрель </vt:lpstr>
      <vt:lpstr>Апрель  </vt:lpstr>
      <vt:lpstr>Май </vt:lpstr>
      <vt:lpstr>Задачи на 2021-2022 учебный год:</vt:lpstr>
      <vt:lpstr>Предложения по проведению районных мероприятий и конкурсов на 2021-2022 учебный год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Windows-7</cp:lastModifiedBy>
  <cp:revision>104</cp:revision>
  <dcterms:created xsi:type="dcterms:W3CDTF">2018-12-22T17:45:53Z</dcterms:created>
  <dcterms:modified xsi:type="dcterms:W3CDTF">2021-05-27T05:12:47Z</dcterms:modified>
</cp:coreProperties>
</file>